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可画榜书" charset="1" panose="00020600040101010101"/>
      <p:regular r:id="rId10"/>
    </p:embeddedFont>
    <p:embeddedFont>
      <p:font typeface="Arial Unicode" charset="1" panose="020B0604020202020204"/>
      <p:regular r:id="rId11"/>
    </p:embeddedFont>
    <p:embeddedFont>
      <p:font typeface="Arial Unicode Bold" charset="1" panose="020B070402020202020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C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20637320" cy="5125032"/>
            <a:chOff x="0" y="0"/>
            <a:chExt cx="27516427" cy="683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84149" cy="6833376"/>
            </a:xfrm>
            <a:custGeom>
              <a:avLst/>
              <a:gdLst/>
              <a:ahLst/>
              <a:cxnLst/>
              <a:rect r="r" b="b" t="t" l="l"/>
              <a:pathLst>
                <a:path h="6833376" w="9184149">
                  <a:moveTo>
                    <a:pt x="0" y="0"/>
                  </a:moveTo>
                  <a:lnTo>
                    <a:pt x="9184149" y="0"/>
                  </a:lnTo>
                  <a:lnTo>
                    <a:pt x="9184149" y="6833376"/>
                  </a:lnTo>
                  <a:lnTo>
                    <a:pt x="0" y="68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168331" y="0"/>
              <a:ext cx="9184149" cy="6833376"/>
            </a:xfrm>
            <a:custGeom>
              <a:avLst/>
              <a:gdLst/>
              <a:ahLst/>
              <a:cxnLst/>
              <a:rect r="r" b="b" t="t" l="l"/>
              <a:pathLst>
                <a:path h="6833376" w="9184149">
                  <a:moveTo>
                    <a:pt x="0" y="0"/>
                  </a:moveTo>
                  <a:lnTo>
                    <a:pt x="9184150" y="0"/>
                  </a:lnTo>
                  <a:lnTo>
                    <a:pt x="9184150" y="6833376"/>
                  </a:lnTo>
                  <a:lnTo>
                    <a:pt x="0" y="68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332278" y="0"/>
              <a:ext cx="9184149" cy="6833376"/>
            </a:xfrm>
            <a:custGeom>
              <a:avLst/>
              <a:gdLst/>
              <a:ahLst/>
              <a:cxnLst/>
              <a:rect r="r" b="b" t="t" l="l"/>
              <a:pathLst>
                <a:path h="6833376" w="9184149">
                  <a:moveTo>
                    <a:pt x="0" y="0"/>
                  </a:moveTo>
                  <a:lnTo>
                    <a:pt x="9184149" y="0"/>
                  </a:lnTo>
                  <a:lnTo>
                    <a:pt x="9184149" y="6833376"/>
                  </a:lnTo>
                  <a:lnTo>
                    <a:pt x="0" y="68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62349" y="1532134"/>
            <a:ext cx="13163301" cy="7222731"/>
            <a:chOff x="0" y="0"/>
            <a:chExt cx="17551068" cy="96303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7"/>
                  </a:lnTo>
                  <a:lnTo>
                    <a:pt x="0" y="6534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767970" y="0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7"/>
                  </a:lnTo>
                  <a:lnTo>
                    <a:pt x="0" y="6534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8767970" y="3095331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8"/>
                  </a:lnTo>
                  <a:lnTo>
                    <a:pt x="0" y="653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3095331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8"/>
                  </a:lnTo>
                  <a:lnTo>
                    <a:pt x="0" y="653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406255" y="2433126"/>
            <a:ext cx="2897333" cy="4474580"/>
            <a:chOff x="0" y="0"/>
            <a:chExt cx="3863110" cy="596610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53063" y="5457925"/>
              <a:ext cx="2959944" cy="508182"/>
              <a:chOff x="0" y="0"/>
              <a:chExt cx="584680" cy="10038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84680" cy="100382"/>
              </a:xfrm>
              <a:custGeom>
                <a:avLst/>
                <a:gdLst/>
                <a:ahLst/>
                <a:cxnLst/>
                <a:rect r="r" b="b" t="t" l="l"/>
                <a:pathLst>
                  <a:path h="100382" w="584680">
                    <a:moveTo>
                      <a:pt x="292340" y="0"/>
                    </a:moveTo>
                    <a:cubicBezTo>
                      <a:pt x="130885" y="0"/>
                      <a:pt x="0" y="22471"/>
                      <a:pt x="0" y="50191"/>
                    </a:cubicBezTo>
                    <a:cubicBezTo>
                      <a:pt x="0" y="77910"/>
                      <a:pt x="130885" y="100382"/>
                      <a:pt x="292340" y="100382"/>
                    </a:cubicBezTo>
                    <a:cubicBezTo>
                      <a:pt x="453795" y="100382"/>
                      <a:pt x="584680" y="77910"/>
                      <a:pt x="584680" y="50191"/>
                    </a:cubicBezTo>
                    <a:cubicBezTo>
                      <a:pt x="584680" y="22471"/>
                      <a:pt x="453795" y="0"/>
                      <a:pt x="292340" y="0"/>
                    </a:cubicBezTo>
                    <a:close/>
                  </a:path>
                </a:pathLst>
              </a:custGeom>
              <a:solidFill>
                <a:srgbClr val="9E968C">
                  <a:alpha val="27843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54814" y="-9639"/>
                <a:ext cx="475053" cy="1006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60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759360">
              <a:off x="440561" y="273799"/>
              <a:ext cx="2981987" cy="4352300"/>
            </a:xfrm>
            <a:custGeom>
              <a:avLst/>
              <a:gdLst/>
              <a:ahLst/>
              <a:cxnLst/>
              <a:rect r="r" b="b" t="t" l="l"/>
              <a:pathLst>
                <a:path h="4352300" w="2981987">
                  <a:moveTo>
                    <a:pt x="0" y="0"/>
                  </a:moveTo>
                  <a:lnTo>
                    <a:pt x="2981988" y="0"/>
                  </a:lnTo>
                  <a:lnTo>
                    <a:pt x="2981988" y="4352300"/>
                  </a:lnTo>
                  <a:lnTo>
                    <a:pt x="0" y="4352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291282" y="9032693"/>
            <a:ext cx="11350473" cy="451214"/>
            <a:chOff x="0" y="0"/>
            <a:chExt cx="2989425" cy="118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89425" cy="118838"/>
            </a:xfrm>
            <a:custGeom>
              <a:avLst/>
              <a:gdLst/>
              <a:ahLst/>
              <a:cxnLst/>
              <a:rect r="r" b="b" t="t" l="l"/>
              <a:pathLst>
                <a:path h="118838" w="2989425">
                  <a:moveTo>
                    <a:pt x="1494712" y="0"/>
                  </a:moveTo>
                  <a:cubicBezTo>
                    <a:pt x="669206" y="0"/>
                    <a:pt x="0" y="26603"/>
                    <a:pt x="0" y="59419"/>
                  </a:cubicBezTo>
                  <a:cubicBezTo>
                    <a:pt x="0" y="92235"/>
                    <a:pt x="669206" y="118838"/>
                    <a:pt x="1494712" y="118838"/>
                  </a:cubicBezTo>
                  <a:cubicBezTo>
                    <a:pt x="2320219" y="118838"/>
                    <a:pt x="2989425" y="92235"/>
                    <a:pt x="2989425" y="59419"/>
                  </a:cubicBezTo>
                  <a:cubicBezTo>
                    <a:pt x="2989425" y="26603"/>
                    <a:pt x="2320219" y="0"/>
                    <a:pt x="1494712" y="0"/>
                  </a:cubicBezTo>
                  <a:close/>
                </a:path>
              </a:pathLst>
            </a:custGeom>
            <a:solidFill>
              <a:srgbClr val="2E2C2B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80259" y="-7909"/>
              <a:ext cx="2428908" cy="115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427368" y="4668314"/>
            <a:ext cx="2522202" cy="3022809"/>
            <a:chOff x="0" y="0"/>
            <a:chExt cx="3362936" cy="403041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592621" y="3522729"/>
              <a:ext cx="2330095" cy="507683"/>
              <a:chOff x="0" y="0"/>
              <a:chExt cx="460266" cy="10028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60266" cy="100283"/>
              </a:xfrm>
              <a:custGeom>
                <a:avLst/>
                <a:gdLst/>
                <a:ahLst/>
                <a:cxnLst/>
                <a:rect r="r" b="b" t="t" l="l"/>
                <a:pathLst>
                  <a:path h="100283" w="460266">
                    <a:moveTo>
                      <a:pt x="230133" y="0"/>
                    </a:moveTo>
                    <a:cubicBezTo>
                      <a:pt x="103034" y="0"/>
                      <a:pt x="0" y="22449"/>
                      <a:pt x="0" y="50142"/>
                    </a:cubicBezTo>
                    <a:cubicBezTo>
                      <a:pt x="0" y="77834"/>
                      <a:pt x="103034" y="100283"/>
                      <a:pt x="230133" y="100283"/>
                    </a:cubicBezTo>
                    <a:cubicBezTo>
                      <a:pt x="357232" y="100283"/>
                      <a:pt x="460266" y="77834"/>
                      <a:pt x="460266" y="50142"/>
                    </a:cubicBezTo>
                    <a:cubicBezTo>
                      <a:pt x="460266" y="22449"/>
                      <a:pt x="357232" y="0"/>
                      <a:pt x="230133" y="0"/>
                    </a:cubicBezTo>
                    <a:close/>
                  </a:path>
                </a:pathLst>
              </a:custGeom>
              <a:solidFill>
                <a:srgbClr val="9E968C">
                  <a:alpha val="27843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43150" y="-9648"/>
                <a:ext cx="373966" cy="100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-479765">
              <a:off x="192630" y="192630"/>
              <a:ext cx="2977675" cy="2977675"/>
            </a:xfrm>
            <a:custGeom>
              <a:avLst/>
              <a:gdLst/>
              <a:ahLst/>
              <a:cxnLst/>
              <a:rect r="r" b="b" t="t" l="l"/>
              <a:pathLst>
                <a:path h="2977675" w="2977675">
                  <a:moveTo>
                    <a:pt x="0" y="0"/>
                  </a:moveTo>
                  <a:lnTo>
                    <a:pt x="2977676" y="0"/>
                  </a:lnTo>
                  <a:lnTo>
                    <a:pt x="2977676" y="2977676"/>
                  </a:lnTo>
                  <a:lnTo>
                    <a:pt x="0" y="2977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136036" y="4879688"/>
            <a:ext cx="1955826" cy="3149940"/>
            <a:chOff x="0" y="0"/>
            <a:chExt cx="2607768" cy="419992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268842" y="3804711"/>
              <a:ext cx="1907868" cy="395210"/>
              <a:chOff x="0" y="0"/>
              <a:chExt cx="376863" cy="7806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76863" cy="78066"/>
              </a:xfrm>
              <a:custGeom>
                <a:avLst/>
                <a:gdLst/>
                <a:ahLst/>
                <a:cxnLst/>
                <a:rect r="r" b="b" t="t" l="l"/>
                <a:pathLst>
                  <a:path h="78066" w="376863">
                    <a:moveTo>
                      <a:pt x="188431" y="0"/>
                    </a:moveTo>
                    <a:cubicBezTo>
                      <a:pt x="84364" y="0"/>
                      <a:pt x="0" y="17476"/>
                      <a:pt x="0" y="39033"/>
                    </a:cubicBezTo>
                    <a:cubicBezTo>
                      <a:pt x="0" y="60590"/>
                      <a:pt x="84364" y="78066"/>
                      <a:pt x="188431" y="78066"/>
                    </a:cubicBezTo>
                    <a:cubicBezTo>
                      <a:pt x="292499" y="78066"/>
                      <a:pt x="376863" y="60590"/>
                      <a:pt x="376863" y="39033"/>
                    </a:cubicBezTo>
                    <a:cubicBezTo>
                      <a:pt x="376863" y="17476"/>
                      <a:pt x="292499" y="0"/>
                      <a:pt x="188431" y="0"/>
                    </a:cubicBezTo>
                    <a:close/>
                  </a:path>
                </a:pathLst>
              </a:custGeom>
              <a:solidFill>
                <a:srgbClr val="9E968C">
                  <a:alpha val="27843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35331" y="-11731"/>
                <a:ext cx="306201" cy="82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6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270293">
              <a:off x="130797" y="86852"/>
              <a:ext cx="2346175" cy="3422802"/>
            </a:xfrm>
            <a:custGeom>
              <a:avLst/>
              <a:gdLst/>
              <a:ahLst/>
              <a:cxnLst/>
              <a:rect r="r" b="b" t="t" l="l"/>
              <a:pathLst>
                <a:path h="3422802" w="2346175">
                  <a:moveTo>
                    <a:pt x="0" y="0"/>
                  </a:moveTo>
                  <a:lnTo>
                    <a:pt x="2346175" y="0"/>
                  </a:lnTo>
                  <a:lnTo>
                    <a:pt x="2346175" y="3422802"/>
                  </a:lnTo>
                  <a:lnTo>
                    <a:pt x="0" y="3422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-32960" y="4196041"/>
            <a:ext cx="13757654" cy="108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1">
                <a:solidFill>
                  <a:srgbClr val="000000"/>
                </a:solidFill>
                <a:latin typeface="可画榜书"/>
                <a:ea typeface="可画榜书"/>
                <a:cs typeface="可画榜书"/>
                <a:sym typeface="可画榜书"/>
              </a:rPr>
              <a:t>個人健康數據追系統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52435" y="6199802"/>
            <a:ext cx="518686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資四忠 張晴茹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0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20637320" cy="5125032"/>
            <a:chOff x="0" y="0"/>
            <a:chExt cx="27516427" cy="683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84149" cy="6833376"/>
            </a:xfrm>
            <a:custGeom>
              <a:avLst/>
              <a:gdLst/>
              <a:ahLst/>
              <a:cxnLst/>
              <a:rect r="r" b="b" t="t" l="l"/>
              <a:pathLst>
                <a:path h="6833376" w="9184149">
                  <a:moveTo>
                    <a:pt x="0" y="0"/>
                  </a:moveTo>
                  <a:lnTo>
                    <a:pt x="9184149" y="0"/>
                  </a:lnTo>
                  <a:lnTo>
                    <a:pt x="9184149" y="6833376"/>
                  </a:lnTo>
                  <a:lnTo>
                    <a:pt x="0" y="68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168331" y="0"/>
              <a:ext cx="9184149" cy="6833376"/>
            </a:xfrm>
            <a:custGeom>
              <a:avLst/>
              <a:gdLst/>
              <a:ahLst/>
              <a:cxnLst/>
              <a:rect r="r" b="b" t="t" l="l"/>
              <a:pathLst>
                <a:path h="6833376" w="9184149">
                  <a:moveTo>
                    <a:pt x="0" y="0"/>
                  </a:moveTo>
                  <a:lnTo>
                    <a:pt x="9184150" y="0"/>
                  </a:lnTo>
                  <a:lnTo>
                    <a:pt x="9184150" y="6833376"/>
                  </a:lnTo>
                  <a:lnTo>
                    <a:pt x="0" y="68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332278" y="0"/>
              <a:ext cx="9184149" cy="6833376"/>
            </a:xfrm>
            <a:custGeom>
              <a:avLst/>
              <a:gdLst/>
              <a:ahLst/>
              <a:cxnLst/>
              <a:rect r="r" b="b" t="t" l="l"/>
              <a:pathLst>
                <a:path h="6833376" w="9184149">
                  <a:moveTo>
                    <a:pt x="0" y="0"/>
                  </a:moveTo>
                  <a:lnTo>
                    <a:pt x="9184149" y="0"/>
                  </a:lnTo>
                  <a:lnTo>
                    <a:pt x="9184149" y="6833376"/>
                  </a:lnTo>
                  <a:lnTo>
                    <a:pt x="0" y="68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62349" y="1532134"/>
            <a:ext cx="13163301" cy="7222731"/>
            <a:chOff x="0" y="0"/>
            <a:chExt cx="17551068" cy="96303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7"/>
                  </a:lnTo>
                  <a:lnTo>
                    <a:pt x="0" y="6534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767970" y="0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7"/>
                  </a:lnTo>
                  <a:lnTo>
                    <a:pt x="0" y="6534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8767970" y="3095331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8"/>
                  </a:lnTo>
                  <a:lnTo>
                    <a:pt x="0" y="653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3095331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8"/>
                  </a:lnTo>
                  <a:lnTo>
                    <a:pt x="0" y="653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291282" y="9032693"/>
            <a:ext cx="11350473" cy="451214"/>
            <a:chOff x="0" y="0"/>
            <a:chExt cx="2989425" cy="118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89425" cy="118838"/>
            </a:xfrm>
            <a:custGeom>
              <a:avLst/>
              <a:gdLst/>
              <a:ahLst/>
              <a:cxnLst/>
              <a:rect r="r" b="b" t="t" l="l"/>
              <a:pathLst>
                <a:path h="118838" w="2989425">
                  <a:moveTo>
                    <a:pt x="1494712" y="0"/>
                  </a:moveTo>
                  <a:cubicBezTo>
                    <a:pt x="669206" y="0"/>
                    <a:pt x="0" y="26603"/>
                    <a:pt x="0" y="59419"/>
                  </a:cubicBezTo>
                  <a:cubicBezTo>
                    <a:pt x="0" y="92235"/>
                    <a:pt x="669206" y="118838"/>
                    <a:pt x="1494712" y="118838"/>
                  </a:cubicBezTo>
                  <a:cubicBezTo>
                    <a:pt x="2320219" y="118838"/>
                    <a:pt x="2989425" y="92235"/>
                    <a:pt x="2989425" y="59419"/>
                  </a:cubicBezTo>
                  <a:cubicBezTo>
                    <a:pt x="2989425" y="26603"/>
                    <a:pt x="2320219" y="0"/>
                    <a:pt x="1494712" y="0"/>
                  </a:cubicBezTo>
                  <a:close/>
                </a:path>
              </a:pathLst>
            </a:custGeom>
            <a:solidFill>
              <a:srgbClr val="2E2C2B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80259" y="-7909"/>
              <a:ext cx="2428908" cy="115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291282" y="2266683"/>
            <a:ext cx="11724563" cy="174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9"/>
              </a:lnSpc>
            </a:pPr>
            <a:r>
              <a:rPr lang="en-US" sz="12999">
                <a:solidFill>
                  <a:srgbClr val="000000"/>
                </a:solidFill>
                <a:latin typeface="可画榜书"/>
                <a:ea typeface="可画榜书"/>
                <a:cs typeface="可画榜书"/>
                <a:sym typeface="可画榜书"/>
              </a:rPr>
              <a:t>專案背景與動機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91282" y="3912581"/>
            <a:ext cx="7064597" cy="430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11295" indent="-503765" lvl="2">
              <a:lnSpc>
                <a:spcPts val="4899"/>
              </a:lnSpc>
              <a:buAutoNum type="alphaLcPeriod" startAt="1"/>
            </a:pPr>
            <a:r>
              <a:rPr lang="en-US" sz="3499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動機：現代人越來越重視健康，但市面上 App 往往過於複雜。</a:t>
            </a:r>
          </a:p>
          <a:p>
            <a:pPr algn="l" marL="1511295" indent="-503765" lvl="2">
              <a:lnSpc>
                <a:spcPts val="4899"/>
              </a:lnSpc>
              <a:buAutoNum type="alphaLcPeriod" startAt="1"/>
            </a:pPr>
            <a:r>
              <a:rPr lang="en-US" sz="3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目標：開發一個輕量、隱私（資料存在本地）、且具備資料視覺化能力的健康追蹤工具。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393816" y="4288040"/>
            <a:ext cx="2931604" cy="3608357"/>
            <a:chOff x="0" y="0"/>
            <a:chExt cx="3908805" cy="481114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2256389" y="4396751"/>
              <a:ext cx="1652416" cy="414392"/>
              <a:chOff x="0" y="0"/>
              <a:chExt cx="293453" cy="7359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93453" cy="73592"/>
              </a:xfrm>
              <a:custGeom>
                <a:avLst/>
                <a:gdLst/>
                <a:ahLst/>
                <a:cxnLst/>
                <a:rect r="r" b="b" t="t" l="l"/>
                <a:pathLst>
                  <a:path h="73592" w="293453">
                    <a:moveTo>
                      <a:pt x="146726" y="0"/>
                    </a:moveTo>
                    <a:cubicBezTo>
                      <a:pt x="65692" y="0"/>
                      <a:pt x="0" y="16474"/>
                      <a:pt x="0" y="36796"/>
                    </a:cubicBezTo>
                    <a:cubicBezTo>
                      <a:pt x="0" y="57118"/>
                      <a:pt x="65692" y="73592"/>
                      <a:pt x="146726" y="73592"/>
                    </a:cubicBezTo>
                    <a:cubicBezTo>
                      <a:pt x="227761" y="73592"/>
                      <a:pt x="293453" y="57118"/>
                      <a:pt x="293453" y="36796"/>
                    </a:cubicBezTo>
                    <a:cubicBezTo>
                      <a:pt x="293453" y="16474"/>
                      <a:pt x="227761" y="0"/>
                      <a:pt x="146726" y="0"/>
                    </a:cubicBezTo>
                    <a:close/>
                  </a:path>
                </a:pathLst>
              </a:custGeom>
              <a:solidFill>
                <a:srgbClr val="9E968C">
                  <a:alpha val="27843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27511" y="-12151"/>
                <a:ext cx="238430" cy="788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6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53981" cy="4033311"/>
            </a:xfrm>
            <a:custGeom>
              <a:avLst/>
              <a:gdLst/>
              <a:ahLst/>
              <a:cxnLst/>
              <a:rect r="r" b="b" t="t" l="l"/>
              <a:pathLst>
                <a:path h="4033311" w="3453981">
                  <a:moveTo>
                    <a:pt x="0" y="0"/>
                  </a:moveTo>
                  <a:lnTo>
                    <a:pt x="3453981" y="0"/>
                  </a:lnTo>
                  <a:lnTo>
                    <a:pt x="3453981" y="4033311"/>
                  </a:lnTo>
                  <a:lnTo>
                    <a:pt x="0" y="4033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3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20637320" cy="5125032"/>
            <a:chOff x="0" y="0"/>
            <a:chExt cx="27516427" cy="683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84149" cy="6833376"/>
            </a:xfrm>
            <a:custGeom>
              <a:avLst/>
              <a:gdLst/>
              <a:ahLst/>
              <a:cxnLst/>
              <a:rect r="r" b="b" t="t" l="l"/>
              <a:pathLst>
                <a:path h="6833376" w="9184149">
                  <a:moveTo>
                    <a:pt x="0" y="0"/>
                  </a:moveTo>
                  <a:lnTo>
                    <a:pt x="9184149" y="0"/>
                  </a:lnTo>
                  <a:lnTo>
                    <a:pt x="9184149" y="6833376"/>
                  </a:lnTo>
                  <a:lnTo>
                    <a:pt x="0" y="68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168331" y="0"/>
              <a:ext cx="9184149" cy="6833376"/>
            </a:xfrm>
            <a:custGeom>
              <a:avLst/>
              <a:gdLst/>
              <a:ahLst/>
              <a:cxnLst/>
              <a:rect r="r" b="b" t="t" l="l"/>
              <a:pathLst>
                <a:path h="6833376" w="9184149">
                  <a:moveTo>
                    <a:pt x="0" y="0"/>
                  </a:moveTo>
                  <a:lnTo>
                    <a:pt x="9184150" y="0"/>
                  </a:lnTo>
                  <a:lnTo>
                    <a:pt x="9184150" y="6833376"/>
                  </a:lnTo>
                  <a:lnTo>
                    <a:pt x="0" y="68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332278" y="0"/>
              <a:ext cx="9184149" cy="6833376"/>
            </a:xfrm>
            <a:custGeom>
              <a:avLst/>
              <a:gdLst/>
              <a:ahLst/>
              <a:cxnLst/>
              <a:rect r="r" b="b" t="t" l="l"/>
              <a:pathLst>
                <a:path h="6833376" w="9184149">
                  <a:moveTo>
                    <a:pt x="0" y="0"/>
                  </a:moveTo>
                  <a:lnTo>
                    <a:pt x="9184149" y="0"/>
                  </a:lnTo>
                  <a:lnTo>
                    <a:pt x="9184149" y="6833376"/>
                  </a:lnTo>
                  <a:lnTo>
                    <a:pt x="0" y="68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534469">
            <a:off x="14823550" y="6073423"/>
            <a:ext cx="2789791" cy="2036548"/>
          </a:xfrm>
          <a:custGeom>
            <a:avLst/>
            <a:gdLst/>
            <a:ahLst/>
            <a:cxnLst/>
            <a:rect r="r" b="b" t="t" l="l"/>
            <a:pathLst>
              <a:path h="2036548" w="2789791">
                <a:moveTo>
                  <a:pt x="0" y="0"/>
                </a:moveTo>
                <a:lnTo>
                  <a:pt x="2789791" y="0"/>
                </a:lnTo>
                <a:lnTo>
                  <a:pt x="2789791" y="2036547"/>
                </a:lnTo>
                <a:lnTo>
                  <a:pt x="0" y="203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62349" y="1532134"/>
            <a:ext cx="13163301" cy="7222731"/>
            <a:chOff x="0" y="0"/>
            <a:chExt cx="17551068" cy="96303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7"/>
                  </a:lnTo>
                  <a:lnTo>
                    <a:pt x="0" y="6534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767970" y="0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7"/>
                  </a:lnTo>
                  <a:lnTo>
                    <a:pt x="0" y="6534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8767970" y="3095331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8"/>
                  </a:lnTo>
                  <a:lnTo>
                    <a:pt x="0" y="653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0800000">
              <a:off x="0" y="3095331"/>
              <a:ext cx="8783098" cy="6534977"/>
            </a:xfrm>
            <a:custGeom>
              <a:avLst/>
              <a:gdLst/>
              <a:ahLst/>
              <a:cxnLst/>
              <a:rect r="r" b="b" t="t" l="l"/>
              <a:pathLst>
                <a:path h="6534977" w="8783098">
                  <a:moveTo>
                    <a:pt x="0" y="0"/>
                  </a:moveTo>
                  <a:lnTo>
                    <a:pt x="8783098" y="0"/>
                  </a:lnTo>
                  <a:lnTo>
                    <a:pt x="8783098" y="6534978"/>
                  </a:lnTo>
                  <a:lnTo>
                    <a:pt x="0" y="653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291282" y="9032693"/>
            <a:ext cx="11350473" cy="451214"/>
            <a:chOff x="0" y="0"/>
            <a:chExt cx="2989425" cy="118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89425" cy="118838"/>
            </a:xfrm>
            <a:custGeom>
              <a:avLst/>
              <a:gdLst/>
              <a:ahLst/>
              <a:cxnLst/>
              <a:rect r="r" b="b" t="t" l="l"/>
              <a:pathLst>
                <a:path h="118838" w="2989425">
                  <a:moveTo>
                    <a:pt x="1494712" y="0"/>
                  </a:moveTo>
                  <a:cubicBezTo>
                    <a:pt x="669206" y="0"/>
                    <a:pt x="0" y="26603"/>
                    <a:pt x="0" y="59419"/>
                  </a:cubicBezTo>
                  <a:cubicBezTo>
                    <a:pt x="0" y="92235"/>
                    <a:pt x="669206" y="118838"/>
                    <a:pt x="1494712" y="118838"/>
                  </a:cubicBezTo>
                  <a:cubicBezTo>
                    <a:pt x="2320219" y="118838"/>
                    <a:pt x="2989425" y="92235"/>
                    <a:pt x="2989425" y="59419"/>
                  </a:cubicBezTo>
                  <a:cubicBezTo>
                    <a:pt x="2989425" y="26603"/>
                    <a:pt x="2320219" y="0"/>
                    <a:pt x="1494712" y="0"/>
                  </a:cubicBezTo>
                  <a:close/>
                </a:path>
              </a:pathLst>
            </a:custGeom>
            <a:solidFill>
              <a:srgbClr val="2E2C2B">
                <a:alpha val="19608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80259" y="-7909"/>
              <a:ext cx="2428908" cy="115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291282" y="5575037"/>
            <a:ext cx="1740210" cy="2241905"/>
            <a:chOff x="0" y="0"/>
            <a:chExt cx="2320279" cy="298920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50297" y="2574815"/>
              <a:ext cx="1652416" cy="414392"/>
              <a:chOff x="0" y="0"/>
              <a:chExt cx="293453" cy="7359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93453" cy="73592"/>
              </a:xfrm>
              <a:custGeom>
                <a:avLst/>
                <a:gdLst/>
                <a:ahLst/>
                <a:cxnLst/>
                <a:rect r="r" b="b" t="t" l="l"/>
                <a:pathLst>
                  <a:path h="73592" w="293453">
                    <a:moveTo>
                      <a:pt x="146726" y="0"/>
                    </a:moveTo>
                    <a:cubicBezTo>
                      <a:pt x="65692" y="0"/>
                      <a:pt x="0" y="16474"/>
                      <a:pt x="0" y="36796"/>
                    </a:cubicBezTo>
                    <a:cubicBezTo>
                      <a:pt x="0" y="57118"/>
                      <a:pt x="65692" y="73592"/>
                      <a:pt x="146726" y="73592"/>
                    </a:cubicBezTo>
                    <a:cubicBezTo>
                      <a:pt x="227761" y="73592"/>
                      <a:pt x="293453" y="57118"/>
                      <a:pt x="293453" y="36796"/>
                    </a:cubicBezTo>
                    <a:cubicBezTo>
                      <a:pt x="293453" y="16474"/>
                      <a:pt x="227761" y="0"/>
                      <a:pt x="146726" y="0"/>
                    </a:cubicBezTo>
                    <a:close/>
                  </a:path>
                </a:pathLst>
              </a:custGeom>
              <a:solidFill>
                <a:srgbClr val="9E968C">
                  <a:alpha val="27843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27511" y="-12151"/>
                <a:ext cx="238430" cy="788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6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0279" cy="2376450"/>
            </a:xfrm>
            <a:custGeom>
              <a:avLst/>
              <a:gdLst/>
              <a:ahLst/>
              <a:cxnLst/>
              <a:rect r="r" b="b" t="t" l="l"/>
              <a:pathLst>
                <a:path h="2376450" w="2320279">
                  <a:moveTo>
                    <a:pt x="0" y="0"/>
                  </a:moveTo>
                  <a:lnTo>
                    <a:pt x="2320279" y="0"/>
                  </a:lnTo>
                  <a:lnTo>
                    <a:pt x="2320279" y="2376450"/>
                  </a:lnTo>
                  <a:lnTo>
                    <a:pt x="0" y="2376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948820" y="5143500"/>
            <a:ext cx="1901682" cy="1978135"/>
            <a:chOff x="0" y="0"/>
            <a:chExt cx="2535575" cy="263751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907046" y="2359904"/>
              <a:ext cx="1106989" cy="277610"/>
              <a:chOff x="0" y="0"/>
              <a:chExt cx="293453" cy="7359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93453" cy="73592"/>
              </a:xfrm>
              <a:custGeom>
                <a:avLst/>
                <a:gdLst/>
                <a:ahLst/>
                <a:cxnLst/>
                <a:rect r="r" b="b" t="t" l="l"/>
                <a:pathLst>
                  <a:path h="73592" w="293453">
                    <a:moveTo>
                      <a:pt x="146726" y="0"/>
                    </a:moveTo>
                    <a:cubicBezTo>
                      <a:pt x="65692" y="0"/>
                      <a:pt x="0" y="16474"/>
                      <a:pt x="0" y="36796"/>
                    </a:cubicBezTo>
                    <a:cubicBezTo>
                      <a:pt x="0" y="57118"/>
                      <a:pt x="65692" y="73592"/>
                      <a:pt x="146726" y="73592"/>
                    </a:cubicBezTo>
                    <a:cubicBezTo>
                      <a:pt x="227761" y="73592"/>
                      <a:pt x="293453" y="57118"/>
                      <a:pt x="293453" y="36796"/>
                    </a:cubicBezTo>
                    <a:cubicBezTo>
                      <a:pt x="293453" y="16474"/>
                      <a:pt x="227761" y="0"/>
                      <a:pt x="146726" y="0"/>
                    </a:cubicBezTo>
                    <a:close/>
                  </a:path>
                </a:pathLst>
              </a:custGeom>
              <a:solidFill>
                <a:srgbClr val="9E968C">
                  <a:alpha val="27843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27511" y="-12151"/>
                <a:ext cx="238430" cy="788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6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-1744504">
              <a:off x="337983" y="333814"/>
              <a:ext cx="1859609" cy="1873233"/>
            </a:xfrm>
            <a:custGeom>
              <a:avLst/>
              <a:gdLst/>
              <a:ahLst/>
              <a:cxnLst/>
              <a:rect r="r" b="b" t="t" l="l"/>
              <a:pathLst>
                <a:path h="1873233" w="1859609">
                  <a:moveTo>
                    <a:pt x="0" y="0"/>
                  </a:moveTo>
                  <a:lnTo>
                    <a:pt x="1859609" y="0"/>
                  </a:lnTo>
                  <a:lnTo>
                    <a:pt x="1859609" y="1873233"/>
                  </a:lnTo>
                  <a:lnTo>
                    <a:pt x="0" y="1873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3584660" y="2231408"/>
            <a:ext cx="11118680" cy="131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7975">
                <a:solidFill>
                  <a:srgbClr val="000000"/>
                </a:solidFill>
                <a:latin typeface="可画榜书"/>
                <a:ea typeface="可画榜书"/>
                <a:cs typeface="可画榜书"/>
                <a:sym typeface="可画榜书"/>
              </a:rPr>
              <a:t>核心功能亮點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6567" y="3781425"/>
            <a:ext cx="760964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1. 智慧營養分析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多維度計算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動態飲食建議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31492" y="3781425"/>
            <a:ext cx="760964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2. 資料庫追蹤系統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永久性存檔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時間序列管理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66519" y="3781425"/>
            <a:ext cx="7609640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3.</a:t>
            </a:r>
            <a:r>
              <a:rPr lang="en-US" sz="3499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數據趨勢視覺化</a:t>
            </a:r>
          </a:p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一鍵生成圖表</a:t>
            </a:r>
          </a:p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變化觀測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31492" y="5729621"/>
            <a:ext cx="760964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4. 跨平台資料交換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標準化匯出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二次應用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B3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45517" y="4214812"/>
            <a:ext cx="6196965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38"/>
              </a:lnSpc>
              <a:spcBef>
                <a:spcPct val="0"/>
              </a:spcBef>
            </a:pPr>
            <a:r>
              <a:rPr lang="en-US" b="true" sz="12198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謝謝大家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DAG9PURTZik</dc:identifier>
  <dcterms:modified xsi:type="dcterms:W3CDTF">2011-08-01T06:04:30Z</dcterms:modified>
  <cp:revision>1</cp:revision>
  <dc:title>採樣方式</dc:title>
</cp:coreProperties>
</file>